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66A0761-6579-46B9-8937-C5001F677C1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959CD-EC0D-4705-9CAA-40BA0A0F131E}"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A0761-6579-46B9-8937-C5001F677C1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6A0761-6579-46B9-8937-C5001F677C1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66A0761-6579-46B9-8937-C5001F677C1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959CD-EC0D-4705-9CAA-40BA0A0F131E}"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6A0761-6579-46B9-8937-C5001F677C11}" type="datetimeFigureOut">
              <a:rPr lang="en-US" smtClean="0"/>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66A0761-6579-46B9-8937-C5001F677C1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66A0761-6579-46B9-8937-C5001F677C11}" type="datetimeFigureOut">
              <a:rPr lang="en-US" smtClean="0"/>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6A0761-6579-46B9-8937-C5001F677C11}" type="datetimeFigureOut">
              <a:rPr lang="en-US" smtClean="0"/>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A0761-6579-46B9-8937-C5001F677C11}" type="datetimeFigureOut">
              <a:rPr lang="en-US" smtClean="0"/>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A0761-6579-46B9-8937-C5001F677C1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6A0761-6579-46B9-8937-C5001F677C11}" type="datetimeFigureOut">
              <a:rPr lang="en-US" smtClean="0"/>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959CD-EC0D-4705-9CAA-40BA0A0F13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66A0761-6579-46B9-8937-C5001F677C11}" type="datetimeFigureOut">
              <a:rPr lang="en-US" smtClean="0"/>
              <a:t>12/10/2013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A7959CD-EC0D-4705-9CAA-40BA0A0F13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Elizabeth Michie B2</a:t>
            </a:r>
            <a:endParaRPr lang="en-US" dirty="0"/>
          </a:p>
        </p:txBody>
      </p:sp>
      <p:sp>
        <p:nvSpPr>
          <p:cNvPr id="2" name="Title 1"/>
          <p:cNvSpPr>
            <a:spLocks noGrp="1"/>
          </p:cNvSpPr>
          <p:nvPr>
            <p:ph type="ctrTitle"/>
          </p:nvPr>
        </p:nvSpPr>
        <p:spPr/>
        <p:txBody>
          <a:bodyPr/>
          <a:lstStyle/>
          <a:p>
            <a:r>
              <a:rPr lang="en-US" dirty="0" smtClean="0"/>
              <a:t>Computer networking</a:t>
            </a:r>
            <a:endParaRPr lang="en-US" dirty="0"/>
          </a:p>
        </p:txBody>
      </p:sp>
    </p:spTree>
    <p:extLst>
      <p:ext uri="{BB962C8B-B14F-4D97-AF65-F5344CB8AC3E}">
        <p14:creationId xmlns:p14="http://schemas.microsoft.com/office/powerpoint/2010/main" val="226791945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 </a:t>
            </a:r>
            <a:r>
              <a:rPr lang="en-US" dirty="0" err="1" smtClean="0"/>
              <a:t>MAn</a:t>
            </a:r>
            <a:endParaRPr lang="en-US" dirty="0"/>
          </a:p>
        </p:txBody>
      </p:sp>
      <p:sp>
        <p:nvSpPr>
          <p:cNvPr id="3" name="Content Placeholder 2"/>
          <p:cNvSpPr>
            <a:spLocks noGrp="1"/>
          </p:cNvSpPr>
          <p:nvPr>
            <p:ph sz="quarter" idx="13"/>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4267200" cy="4353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33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additive="base">
                                        <p:cTn id="12" dur="500" fill="hold"/>
                                        <p:tgtEl>
                                          <p:spTgt spid="6146"/>
                                        </p:tgtEl>
                                        <p:attrNameLst>
                                          <p:attrName>ppt_x</p:attrName>
                                        </p:attrNameLst>
                                      </p:cBhvr>
                                      <p:tavLst>
                                        <p:tav tm="0">
                                          <p:val>
                                            <p:strVal val="#ppt_x"/>
                                          </p:val>
                                        </p:tav>
                                        <p:tav tm="100000">
                                          <p:val>
                                            <p:strVal val="#ppt_x"/>
                                          </p:val>
                                        </p:tav>
                                      </p:tavLst>
                                    </p:anim>
                                    <p:anim calcmode="lin" valueType="num">
                                      <p:cBhvr additive="base">
                                        <p:cTn id="13"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Computer science</a:t>
            </a:r>
            <a:endParaRPr lang="en-US" dirty="0"/>
          </a:p>
        </p:txBody>
      </p:sp>
      <p:sp>
        <p:nvSpPr>
          <p:cNvPr id="6" name="Content Placeholder 5"/>
          <p:cNvSpPr>
            <a:spLocks noGrp="1"/>
          </p:cNvSpPr>
          <p:nvPr>
            <p:ph sz="quarter" idx="13"/>
          </p:nvPr>
        </p:nvSpPr>
        <p:spPr/>
        <p:txBody>
          <a:bodyPr/>
          <a:lstStyle/>
          <a:p>
            <a:r>
              <a:rPr lang="en-US" sz="2000" dirty="0" smtClean="0"/>
              <a:t>Computer science: the </a:t>
            </a:r>
            <a:r>
              <a:rPr lang="en-US" sz="2000" dirty="0"/>
              <a:t>study of the principles and use of </a:t>
            </a:r>
            <a:r>
              <a:rPr lang="en-US" sz="2000" dirty="0" smtClean="0"/>
              <a:t>computers.</a:t>
            </a:r>
          </a:p>
          <a:p>
            <a:r>
              <a:rPr lang="en-US" sz="2000" dirty="0" smtClean="0"/>
              <a:t>Some types of Computer Science jobs:</a:t>
            </a:r>
          </a:p>
          <a:p>
            <a:pPr lvl="1"/>
            <a:r>
              <a:rPr lang="en-US" sz="2000" dirty="0" smtClean="0"/>
              <a:t>Software developers</a:t>
            </a:r>
          </a:p>
          <a:p>
            <a:pPr lvl="1"/>
            <a:r>
              <a:rPr lang="en-US" sz="2000" dirty="0"/>
              <a:t>Database administrators, </a:t>
            </a:r>
            <a:r>
              <a:rPr lang="en-US" sz="2000" dirty="0" smtClean="0"/>
              <a:t>DBAs</a:t>
            </a:r>
          </a:p>
          <a:p>
            <a:pPr lvl="1"/>
            <a:r>
              <a:rPr lang="en-US" sz="2000" dirty="0"/>
              <a:t>Computer </a:t>
            </a:r>
            <a:r>
              <a:rPr lang="en-US" sz="2000" dirty="0" smtClean="0"/>
              <a:t>programmers</a:t>
            </a:r>
          </a:p>
          <a:p>
            <a:pPr lvl="1"/>
            <a:r>
              <a:rPr lang="en-US" sz="2000" dirty="0"/>
              <a:t>Web </a:t>
            </a:r>
            <a:r>
              <a:rPr lang="en-US" sz="2000" dirty="0" smtClean="0"/>
              <a:t>Developers</a:t>
            </a:r>
          </a:p>
          <a:p>
            <a:pPr lvl="1"/>
            <a:r>
              <a:rPr lang="en-US" sz="2000" dirty="0"/>
              <a:t>Computer network architects and network </a:t>
            </a:r>
            <a:r>
              <a:rPr lang="en-US" sz="2000" dirty="0" smtClean="0"/>
              <a:t>engineers</a:t>
            </a:r>
          </a:p>
          <a:p>
            <a:pPr lvl="1"/>
            <a:r>
              <a:rPr lang="en-US" sz="2000" dirty="0"/>
              <a:t>Computer security and </a:t>
            </a:r>
            <a:r>
              <a:rPr lang="en-US" sz="2000" dirty="0" smtClean="0"/>
              <a:t>privacy/Hackers</a:t>
            </a:r>
          </a:p>
          <a:p>
            <a:pPr lvl="1"/>
            <a:r>
              <a:rPr lang="en-US" sz="2000" dirty="0"/>
              <a:t>Software application </a:t>
            </a:r>
            <a:r>
              <a:rPr lang="en-US" sz="2000" dirty="0" smtClean="0"/>
              <a:t>engineers</a:t>
            </a:r>
          </a:p>
          <a:p>
            <a:endParaRPr lang="en-US" dirty="0"/>
          </a:p>
        </p:txBody>
      </p:sp>
    </p:spTree>
    <p:extLst>
      <p:ext uri="{BB962C8B-B14F-4D97-AF65-F5344CB8AC3E}">
        <p14:creationId xmlns:p14="http://schemas.microsoft.com/office/powerpoint/2010/main" val="363591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security and privacy hackers</a:t>
            </a:r>
            <a:endParaRPr lang="en-US" dirty="0"/>
          </a:p>
        </p:txBody>
      </p:sp>
      <p:sp>
        <p:nvSpPr>
          <p:cNvPr id="3" name="Content Placeholder 2"/>
          <p:cNvSpPr>
            <a:spLocks noGrp="1"/>
          </p:cNvSpPr>
          <p:nvPr>
            <p:ph sz="quarter" idx="13"/>
          </p:nvPr>
        </p:nvSpPr>
        <p:spPr/>
        <p:txBody>
          <a:bodyPr/>
          <a:lstStyle/>
          <a:p>
            <a:r>
              <a:rPr lang="en-US" sz="2000" dirty="0" smtClean="0"/>
              <a:t>They help </a:t>
            </a:r>
            <a:r>
              <a:rPr lang="en-US" sz="2000" dirty="0"/>
              <a:t>clients defeat malicious cyber attackers or data </a:t>
            </a:r>
            <a:r>
              <a:rPr lang="en-US" sz="2000" dirty="0" smtClean="0"/>
              <a:t>thieves.</a:t>
            </a:r>
          </a:p>
          <a:p>
            <a:r>
              <a:rPr lang="en-US" sz="2000" dirty="0" smtClean="0"/>
              <a:t>Use computer coding</a:t>
            </a:r>
          </a:p>
          <a:p>
            <a:r>
              <a:rPr lang="en-US" sz="2000" dirty="0"/>
              <a:t>They work as consultants to law enforcement agencies, governments and businesses</a:t>
            </a:r>
            <a:r>
              <a:rPr lang="en-US" sz="2000" dirty="0" smtClean="0"/>
              <a:t>.</a:t>
            </a:r>
          </a:p>
          <a:p>
            <a:r>
              <a:rPr lang="en-US" sz="2000" dirty="0"/>
              <a:t>Security analysts ensure a firm’s information stays safe from </a:t>
            </a:r>
            <a:r>
              <a:rPr lang="en-US" sz="2000" dirty="0" smtClean="0"/>
              <a:t>cyber attacks.</a:t>
            </a:r>
          </a:p>
          <a:p>
            <a:r>
              <a:rPr lang="en-US" sz="2000" dirty="0" smtClean="0"/>
              <a:t>The median </a:t>
            </a:r>
            <a:r>
              <a:rPr lang="en-US" sz="2000" dirty="0"/>
              <a:t>income of computer security and privacy </a:t>
            </a:r>
            <a:r>
              <a:rPr lang="en-US" sz="2000" dirty="0" smtClean="0"/>
              <a:t>professional is </a:t>
            </a:r>
            <a:r>
              <a:rPr lang="en-US" sz="2000" dirty="0"/>
              <a:t>$</a:t>
            </a:r>
            <a:r>
              <a:rPr lang="en-US" sz="2000" dirty="0" smtClean="0"/>
              <a:t>100,660.</a:t>
            </a:r>
          </a:p>
          <a:p>
            <a:r>
              <a:rPr lang="en-US" sz="2000" dirty="0" smtClean="0"/>
              <a:t>A bachelors degree is needed to obtain a job in this field.</a:t>
            </a:r>
          </a:p>
          <a:p>
            <a:endParaRPr lang="en-US" sz="2000" dirty="0" smtClean="0"/>
          </a:p>
          <a:p>
            <a:endParaRPr lang="en-US" sz="2000" dirty="0" smtClean="0"/>
          </a:p>
          <a:p>
            <a:endParaRPr lang="en-US" dirty="0"/>
          </a:p>
        </p:txBody>
      </p:sp>
    </p:spTree>
    <p:extLst>
      <p:ext uri="{BB962C8B-B14F-4D97-AF65-F5344CB8AC3E}">
        <p14:creationId xmlns:p14="http://schemas.microsoft.com/office/powerpoint/2010/main" val="1940898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2000" dirty="0" smtClean="0"/>
              <a:t>Thanks for watching</a:t>
            </a:r>
            <a:endParaRPr lang="en-US" sz="2000" dirty="0"/>
          </a:p>
        </p:txBody>
      </p:sp>
      <p:sp>
        <p:nvSpPr>
          <p:cNvPr id="4" name="Title 3"/>
          <p:cNvSpPr>
            <a:spLocks noGrp="1"/>
          </p:cNvSpPr>
          <p:nvPr>
            <p:ph type="ctrTitle"/>
          </p:nvPr>
        </p:nvSpPr>
        <p:spPr/>
        <p:txBody>
          <a:bodyPr/>
          <a:lstStyle/>
          <a:p>
            <a:r>
              <a:rPr lang="en-US" sz="4400" dirty="0" smtClean="0"/>
              <a:t>The End</a:t>
            </a:r>
            <a:endParaRPr lang="en-US" sz="4400" dirty="0"/>
          </a:p>
        </p:txBody>
      </p:sp>
    </p:spTree>
    <p:extLst>
      <p:ext uri="{BB962C8B-B14F-4D97-AF65-F5344CB8AC3E}">
        <p14:creationId xmlns:p14="http://schemas.microsoft.com/office/powerpoint/2010/main" val="267758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network?</a:t>
            </a:r>
            <a:endParaRPr lang="en-US" dirty="0"/>
          </a:p>
        </p:txBody>
      </p:sp>
      <p:sp>
        <p:nvSpPr>
          <p:cNvPr id="3" name="Content Placeholder 2"/>
          <p:cNvSpPr>
            <a:spLocks noGrp="1"/>
          </p:cNvSpPr>
          <p:nvPr>
            <p:ph sz="quarter" idx="13"/>
          </p:nvPr>
        </p:nvSpPr>
        <p:spPr/>
        <p:txBody>
          <a:bodyPr>
            <a:normAutofit/>
          </a:bodyPr>
          <a:lstStyle/>
          <a:p>
            <a:r>
              <a:rPr lang="en-US" sz="2000" dirty="0" smtClean="0"/>
              <a:t>A network is when two or more computers are linked together</a:t>
            </a:r>
          </a:p>
          <a:p>
            <a:r>
              <a:rPr lang="en-US" sz="2000" dirty="0" smtClean="0"/>
              <a:t>There are several kinds of computer networks. </a:t>
            </a:r>
          </a:p>
          <a:p>
            <a:pPr lvl="1"/>
            <a:r>
              <a:rPr lang="en-US" sz="2000" dirty="0" smtClean="0"/>
              <a:t>LANS: Local Area Network </a:t>
            </a:r>
          </a:p>
          <a:p>
            <a:pPr lvl="1"/>
            <a:r>
              <a:rPr lang="en-US" sz="2000" dirty="0" smtClean="0"/>
              <a:t>WANS: Wide Area Network</a:t>
            </a:r>
          </a:p>
          <a:p>
            <a:pPr lvl="1"/>
            <a:r>
              <a:rPr lang="en-US" sz="2000" dirty="0" smtClean="0"/>
              <a:t>MAN: Metropolitan Area Network</a:t>
            </a:r>
          </a:p>
          <a:p>
            <a:r>
              <a:rPr lang="en-US" sz="2000" dirty="0"/>
              <a:t>The primary difference between the two is that a LAN is generally confined to a limited geographical area, whereas a WAN covers a large geographical area.  Most WANs are made up of several connected LANs.</a:t>
            </a:r>
          </a:p>
          <a:p>
            <a:endParaRPr lang="en-US" sz="2000" dirty="0"/>
          </a:p>
        </p:txBody>
      </p:sp>
    </p:spTree>
    <p:extLst>
      <p:ext uri="{BB962C8B-B14F-4D97-AF65-F5344CB8AC3E}">
        <p14:creationId xmlns:p14="http://schemas.microsoft.com/office/powerpoint/2010/main" val="1368897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2500"/>
                            </p:stCondLst>
                            <p:childTnLst>
                              <p:par>
                                <p:cTn id="13" presetID="16" presetClass="entr" presetSubtype="2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p:stCondLst>
                              <p:cond delay="3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6000"/>
                            </p:stCondLst>
                            <p:childTnLst>
                              <p:par>
                                <p:cTn id="35" presetID="21" presetClass="entr" presetSubtype="1"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networks</a:t>
            </a:r>
            <a:endParaRPr lang="en-US" dirty="0"/>
          </a:p>
        </p:txBody>
      </p:sp>
      <p:sp>
        <p:nvSpPr>
          <p:cNvPr id="3" name="Content Placeholder 2"/>
          <p:cNvSpPr>
            <a:spLocks noGrp="1"/>
          </p:cNvSpPr>
          <p:nvPr>
            <p:ph sz="quarter" idx="13"/>
          </p:nvPr>
        </p:nvSpPr>
        <p:spPr/>
        <p:txBody>
          <a:bodyPr/>
          <a:lstStyle/>
          <a:p>
            <a:r>
              <a:rPr lang="en-US" sz="2000" dirty="0" smtClean="0"/>
              <a:t>Local Area Network (LANS) - </a:t>
            </a:r>
            <a:r>
              <a:rPr lang="en-US" sz="2000" dirty="0"/>
              <a:t>a network that spans a small area </a:t>
            </a:r>
            <a:r>
              <a:rPr lang="en-US" sz="2000" dirty="0" smtClean="0"/>
              <a:t>like </a:t>
            </a:r>
            <a:r>
              <a:rPr lang="en-US" sz="2000" dirty="0"/>
              <a:t>a building or an office</a:t>
            </a:r>
            <a:r>
              <a:rPr lang="en-US" sz="2000" dirty="0" smtClean="0"/>
              <a:t>.</a:t>
            </a:r>
          </a:p>
          <a:p>
            <a:pPr marL="342900" lvl="1" indent="-342900"/>
            <a:r>
              <a:rPr lang="en-US" sz="2000" dirty="0" smtClean="0"/>
              <a:t>Wide Area Network (WANS) – A network that spans over a large geographical area</a:t>
            </a:r>
          </a:p>
          <a:p>
            <a:pPr marL="342900" lvl="1" indent="-342900"/>
            <a:r>
              <a:rPr lang="en-US" sz="2000" dirty="0" smtClean="0"/>
              <a:t>Metropolitan Area Network (MAN) –  A network that spans over a city or large metropolitan area and connects businesses together</a:t>
            </a:r>
          </a:p>
          <a:p>
            <a:pPr marL="742950" lvl="2" indent="-342900"/>
            <a:r>
              <a:rPr lang="en-US" sz="2000" dirty="0" smtClean="0"/>
              <a:t>Public Access Network (PAN) – </a:t>
            </a:r>
          </a:p>
          <a:p>
            <a:pPr marL="742950" lvl="2" indent="-342900"/>
            <a:r>
              <a:rPr lang="en-US" sz="2000" dirty="0" smtClean="0"/>
              <a:t>Value Added Network (VAN) – </a:t>
            </a:r>
          </a:p>
          <a:p>
            <a:pPr marL="742950" lvl="2" indent="-342900"/>
            <a:r>
              <a:rPr lang="en-US" sz="2000" dirty="0" smtClean="0"/>
              <a:t>Virtual Private Network (VPN) - </a:t>
            </a:r>
          </a:p>
          <a:p>
            <a:pPr marL="342900" lvl="1" indent="-342900"/>
            <a:endParaRPr lang="en-US" sz="2000" dirty="0"/>
          </a:p>
          <a:p>
            <a:pPr marL="342900" lvl="1" indent="-342900"/>
            <a:endParaRPr lang="en-US" sz="2000" dirty="0"/>
          </a:p>
          <a:p>
            <a:endParaRPr lang="en-US" sz="1800" dirty="0"/>
          </a:p>
          <a:p>
            <a:endParaRPr lang="en-US" dirty="0"/>
          </a:p>
        </p:txBody>
      </p:sp>
    </p:spTree>
    <p:extLst>
      <p:ext uri="{BB962C8B-B14F-4D97-AF65-F5344CB8AC3E}">
        <p14:creationId xmlns:p14="http://schemas.microsoft.com/office/powerpoint/2010/main" val="2133240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6" presetClass="entr" presetSubtype="2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par>
                          <p:cTn id="19" fill="hold">
                            <p:stCondLst>
                              <p:cond delay="2000"/>
                            </p:stCondLst>
                            <p:childTnLst>
                              <p:par>
                                <p:cTn id="20" presetID="16" presetClass="entr" presetSubtype="21"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par>
                          <p:cTn id="23" fill="hold">
                            <p:stCondLst>
                              <p:cond delay="2500"/>
                            </p:stCondLst>
                            <p:childTnLst>
                              <p:par>
                                <p:cTn id="24" presetID="16" presetClass="entr" presetSubtype="21"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par>
                          <p:cTn id="27" fill="hold">
                            <p:stCondLst>
                              <p:cond delay="3000"/>
                            </p:stCondLst>
                            <p:childTnLst>
                              <p:par>
                                <p:cTn id="28" presetID="16" presetClass="entr" presetSubtype="21"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par>
                          <p:cTn id="31" fill="hold">
                            <p:stCondLst>
                              <p:cond delay="3500"/>
                            </p:stCondLst>
                            <p:childTnLst>
                              <p:par>
                                <p:cTn id="32" presetID="16" presetClass="entr" presetSubtype="21"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Lans</a:t>
            </a:r>
            <a:r>
              <a:rPr lang="en-US" dirty="0" smtClean="0"/>
              <a:t> </a:t>
            </a:r>
            <a:endParaRPr lang="en-US" dirty="0"/>
          </a:p>
        </p:txBody>
      </p:sp>
      <p:sp>
        <p:nvSpPr>
          <p:cNvPr id="3" name="Content Placeholder 2"/>
          <p:cNvSpPr>
            <a:spLocks noGrp="1"/>
          </p:cNvSpPr>
          <p:nvPr>
            <p:ph sz="quarter" idx="13"/>
          </p:nvPr>
        </p:nvSpPr>
        <p:spPr/>
        <p:txBody>
          <a:bodyPr/>
          <a:lstStyle/>
          <a:p>
            <a:r>
              <a:rPr lang="en-US" sz="2000" dirty="0"/>
              <a:t>a network that spans a small area such as a building or an office.</a:t>
            </a:r>
          </a:p>
          <a:p>
            <a:r>
              <a:rPr lang="en-US" sz="2000" dirty="0"/>
              <a:t>Software applications and other resources are stored on a file server.</a:t>
            </a:r>
          </a:p>
          <a:p>
            <a:r>
              <a:rPr lang="en-US" sz="2000" dirty="0"/>
              <a:t>Print servers enable multiple users to share the same printer.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912291"/>
            <a:ext cx="3619500" cy="2557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86843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1000"/>
                                        <p:tgtEl>
                                          <p:spTgt spid="1026"/>
                                        </p:tgtEl>
                                      </p:cBhvr>
                                    </p:animEffect>
                                    <p:anim calcmode="lin" valueType="num">
                                      <p:cBhvr>
                                        <p:cTn id="28" dur="1000" fill="hold"/>
                                        <p:tgtEl>
                                          <p:spTgt spid="1026"/>
                                        </p:tgtEl>
                                        <p:attrNameLst>
                                          <p:attrName>ppt_x</p:attrName>
                                        </p:attrNameLst>
                                      </p:cBhvr>
                                      <p:tavLst>
                                        <p:tav tm="0">
                                          <p:val>
                                            <p:strVal val="#ppt_x"/>
                                          </p:val>
                                        </p:tav>
                                        <p:tav tm="100000">
                                          <p:val>
                                            <p:strVal val="#ppt_x"/>
                                          </p:val>
                                        </p:tav>
                                      </p:tavLst>
                                    </p:anim>
                                    <p:anim calcmode="lin" valueType="num">
                                      <p:cBhvr>
                                        <p:cTn id="2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Wans</a:t>
            </a:r>
            <a:endParaRPr lang="en-US" dirty="0"/>
          </a:p>
        </p:txBody>
      </p:sp>
      <p:sp>
        <p:nvSpPr>
          <p:cNvPr id="3" name="Content Placeholder 2"/>
          <p:cNvSpPr>
            <a:spLocks noGrp="1"/>
          </p:cNvSpPr>
          <p:nvPr>
            <p:ph sz="quarter" idx="13"/>
          </p:nvPr>
        </p:nvSpPr>
        <p:spPr/>
        <p:txBody>
          <a:bodyPr/>
          <a:lstStyle/>
          <a:p>
            <a:r>
              <a:rPr lang="en-US" sz="2000" dirty="0"/>
              <a:t>a network that spans a  wide geographical area; there are several types of </a:t>
            </a:r>
            <a:r>
              <a:rPr lang="en-US" sz="2000" dirty="0" smtClean="0"/>
              <a:t>WANS</a:t>
            </a:r>
          </a:p>
          <a:p>
            <a:pPr lvl="1"/>
            <a:r>
              <a:rPr lang="en-US" sz="2000" dirty="0"/>
              <a:t>Metropolitan area network (MAN)</a:t>
            </a:r>
          </a:p>
          <a:p>
            <a:pPr lvl="1"/>
            <a:r>
              <a:rPr lang="en-US" sz="2000" dirty="0"/>
              <a:t>Public access network (PAN)</a:t>
            </a:r>
          </a:p>
          <a:p>
            <a:pPr lvl="1"/>
            <a:r>
              <a:rPr lang="en-US" sz="2000" dirty="0"/>
              <a:t>Value added network (VAN)</a:t>
            </a:r>
          </a:p>
          <a:p>
            <a:pPr lvl="1"/>
            <a:r>
              <a:rPr lang="en-US" sz="2000" dirty="0"/>
              <a:t>Virtual private network (VPN)</a:t>
            </a:r>
          </a:p>
          <a:p>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19400"/>
            <a:ext cx="3238500" cy="2288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66074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2050"/>
                                        </p:tgtEl>
                                        <p:attrNameLst>
                                          <p:attrName>style.visibility</p:attrName>
                                        </p:attrNameLst>
                                      </p:cBhvr>
                                      <p:to>
                                        <p:strVal val="visible"/>
                                      </p:to>
                                    </p:set>
                                    <p:animEffect transition="in" filter="wipe(down)">
                                      <p:cBhvr>
                                        <p:cTn id="3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a:t>
            </a:r>
            <a:endParaRPr lang="en-US" dirty="0"/>
          </a:p>
        </p:txBody>
      </p:sp>
      <p:sp>
        <p:nvSpPr>
          <p:cNvPr id="3" name="Content Placeholder 2"/>
          <p:cNvSpPr>
            <a:spLocks noGrp="1"/>
          </p:cNvSpPr>
          <p:nvPr>
            <p:ph sz="quarter" idx="13"/>
          </p:nvPr>
        </p:nvSpPr>
        <p:spPr/>
        <p:txBody>
          <a:bodyPr/>
          <a:lstStyle/>
          <a:p>
            <a:r>
              <a:rPr lang="en-US" sz="2000" dirty="0"/>
              <a:t>A metropolitan area network is a computer network in which two or more computers or communicating devices or networks which are geographically separated but in same metropolitan city and are connected to each other are said to be connected on </a:t>
            </a:r>
            <a:r>
              <a:rPr lang="en-US" sz="2000" dirty="0" smtClean="0"/>
              <a:t>MAN.</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960914"/>
            <a:ext cx="51816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9481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3074"/>
                                        </p:tgtEl>
                                        <p:attrNameLst>
                                          <p:attrName>style.visibility</p:attrName>
                                        </p:attrNameLst>
                                      </p:cBhvr>
                                      <p:to>
                                        <p:strVal val="visible"/>
                                      </p:to>
                                    </p:set>
                                    <p:animEffect transition="in" filter="fade">
                                      <p:cBhvr>
                                        <p:cTn id="30" dur="1000"/>
                                        <p:tgtEl>
                                          <p:spTgt spid="3074"/>
                                        </p:tgtEl>
                                      </p:cBhvr>
                                    </p:animEffect>
                                    <p:anim calcmode="lin" valueType="num">
                                      <p:cBhvr>
                                        <p:cTn id="31" dur="1000" fill="hold"/>
                                        <p:tgtEl>
                                          <p:spTgt spid="3074"/>
                                        </p:tgtEl>
                                        <p:attrNameLst>
                                          <p:attrName>ppt_x</p:attrName>
                                        </p:attrNameLst>
                                      </p:cBhvr>
                                      <p:tavLst>
                                        <p:tav tm="0">
                                          <p:val>
                                            <p:strVal val="#ppt_x"/>
                                          </p:val>
                                        </p:tav>
                                        <p:tav tm="100000">
                                          <p:val>
                                            <p:strVal val="#ppt_x"/>
                                          </p:val>
                                        </p:tav>
                                      </p:tavLst>
                                    </p:anim>
                                    <p:anim calcmode="lin" valueType="num">
                                      <p:cBhvr>
                                        <p:cTn id="32"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Network </a:t>
            </a:r>
            <a:endParaRPr lang="en-US" dirty="0"/>
          </a:p>
        </p:txBody>
      </p:sp>
      <p:sp>
        <p:nvSpPr>
          <p:cNvPr id="3" name="Content Placeholder 2"/>
          <p:cNvSpPr>
            <a:spLocks noGrp="1"/>
          </p:cNvSpPr>
          <p:nvPr>
            <p:ph sz="quarter" idx="13"/>
          </p:nvPr>
        </p:nvSpPr>
        <p:spPr/>
        <p:txBody>
          <a:bodyPr/>
          <a:lstStyle/>
          <a:p>
            <a:r>
              <a:rPr lang="en-US" sz="2000" dirty="0" smtClean="0"/>
              <a:t>Information Sharing </a:t>
            </a:r>
            <a:r>
              <a:rPr lang="en-US" sz="2000" dirty="0"/>
              <a:t>– Authorized users can use other computers on the network to access and share information and data.  This could include special group projects, databases, etc</a:t>
            </a:r>
            <a:r>
              <a:rPr lang="en-US" sz="2000" dirty="0" smtClean="0"/>
              <a:t>.</a:t>
            </a:r>
          </a:p>
          <a:p>
            <a:r>
              <a:rPr lang="en-US" sz="2000" dirty="0" smtClean="0"/>
              <a:t>Hardware Sharing </a:t>
            </a:r>
            <a:r>
              <a:rPr lang="en-US" sz="2000" dirty="0"/>
              <a:t>– One device connected to a network, such as a printer or scanner, can be shared by many users</a:t>
            </a:r>
            <a:r>
              <a:rPr lang="en-US" sz="2000" dirty="0" smtClean="0"/>
              <a:t>.</a:t>
            </a:r>
          </a:p>
          <a:p>
            <a:r>
              <a:rPr lang="en-US" sz="2000" dirty="0" smtClean="0"/>
              <a:t>Software </a:t>
            </a:r>
            <a:r>
              <a:rPr lang="en-US" sz="2000" dirty="0"/>
              <a:t>Sharing –Instead of purchasing and installing a software program on each computer, it can be installed on the server.  All of the users can then access the program from a single location</a:t>
            </a:r>
            <a:r>
              <a:rPr lang="en-US" sz="2000" dirty="0" smtClean="0"/>
              <a:t>.</a:t>
            </a:r>
          </a:p>
          <a:p>
            <a:r>
              <a:rPr lang="en-US" sz="2000" dirty="0" smtClean="0"/>
              <a:t>Collaborative Environment </a:t>
            </a:r>
            <a:r>
              <a:rPr lang="en-US" sz="2000" dirty="0"/>
              <a:t>– Users can work together on group projects by combining the power and capabilities of diverse equipment.</a:t>
            </a:r>
          </a:p>
          <a:p>
            <a:pPr marL="0" indent="0">
              <a:buNone/>
            </a:pPr>
            <a:endParaRPr lang="en-US" dirty="0" smtClean="0"/>
          </a:p>
          <a:p>
            <a:endParaRPr lang="en-US" dirty="0"/>
          </a:p>
        </p:txBody>
      </p:sp>
    </p:spTree>
    <p:extLst>
      <p:ext uri="{BB962C8B-B14F-4D97-AF65-F5344CB8AC3E}">
        <p14:creationId xmlns:p14="http://schemas.microsoft.com/office/powerpoint/2010/main" val="16345103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 LANS</a:t>
            </a:r>
            <a:endParaRPr lang="en-US" dirty="0"/>
          </a:p>
        </p:txBody>
      </p:sp>
      <p:sp>
        <p:nvSpPr>
          <p:cNvPr id="3" name="Content Placeholder 2"/>
          <p:cNvSpPr>
            <a:spLocks noGrp="1"/>
          </p:cNvSpPr>
          <p:nvPr>
            <p:ph sz="quarter" idx="13"/>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38300"/>
            <a:ext cx="7620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39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circle(in)">
                                      <p:cBhvr>
                                        <p:cTn id="11"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 WANS</a:t>
            </a:r>
            <a:endParaRPr lang="en-US" dirty="0"/>
          </a:p>
        </p:txBody>
      </p:sp>
      <p:sp>
        <p:nvSpPr>
          <p:cNvPr id="3" name="Content Placeholder 2"/>
          <p:cNvSpPr>
            <a:spLocks noGrp="1"/>
          </p:cNvSpPr>
          <p:nvPr>
            <p:ph sz="quarter" idx="13"/>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16836"/>
            <a:ext cx="6172200" cy="3164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56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fade">
                                      <p:cBhvr>
                                        <p:cTn id="13" dur="1000"/>
                                        <p:tgtEl>
                                          <p:spTgt spid="5122"/>
                                        </p:tgtEl>
                                      </p:cBhvr>
                                    </p:animEffect>
                                    <p:anim calcmode="lin" valueType="num">
                                      <p:cBhvr>
                                        <p:cTn id="14" dur="1000" fill="hold"/>
                                        <p:tgtEl>
                                          <p:spTgt spid="5122"/>
                                        </p:tgtEl>
                                        <p:attrNameLst>
                                          <p:attrName>ppt_x</p:attrName>
                                        </p:attrNameLst>
                                      </p:cBhvr>
                                      <p:tavLst>
                                        <p:tav tm="0">
                                          <p:val>
                                            <p:strVal val="#ppt_x"/>
                                          </p:val>
                                        </p:tav>
                                        <p:tav tm="100000">
                                          <p:val>
                                            <p:strVal val="#ppt_x"/>
                                          </p:val>
                                        </p:tav>
                                      </p:tavLst>
                                    </p:anim>
                                    <p:anim calcmode="lin" valueType="num">
                                      <p:cBhvr>
                                        <p:cTn id="15"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171</TotalTime>
  <Words>531</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Computer networking</vt:lpstr>
      <vt:lpstr>What is a network?</vt:lpstr>
      <vt:lpstr>Types of networks</vt:lpstr>
      <vt:lpstr>Lans </vt:lpstr>
      <vt:lpstr>Wans</vt:lpstr>
      <vt:lpstr>Man </vt:lpstr>
      <vt:lpstr>Benefits of Network </vt:lpstr>
      <vt:lpstr>Model - LANS</vt:lpstr>
      <vt:lpstr>Model - WANS</vt:lpstr>
      <vt:lpstr>Model - MAn</vt:lpstr>
      <vt:lpstr>Computer science</vt:lpstr>
      <vt:lpstr>Computer security and privacy hackers</vt:lpstr>
      <vt:lpstr>The End</vt:lpstr>
    </vt:vector>
  </TitlesOfParts>
  <Company>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networking</dc:title>
  <dc:creator>Elizabeth Michie</dc:creator>
  <cp:lastModifiedBy>Elizabeth Michie</cp:lastModifiedBy>
  <cp:revision>12</cp:revision>
  <dcterms:created xsi:type="dcterms:W3CDTF">2013-12-04T16:24:47Z</dcterms:created>
  <dcterms:modified xsi:type="dcterms:W3CDTF">2013-12-10T17:18:09Z</dcterms:modified>
</cp:coreProperties>
</file>